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handoutMasterIdLst>
    <p:handoutMasterId r:id="rId19"/>
  </p:handoutMasterIdLst>
  <p:sldIdLst>
    <p:sldId id="257" r:id="rId2"/>
    <p:sldId id="323" r:id="rId3"/>
    <p:sldId id="333" r:id="rId4"/>
    <p:sldId id="307" r:id="rId5"/>
    <p:sldId id="312" r:id="rId6"/>
    <p:sldId id="331" r:id="rId7"/>
    <p:sldId id="336" r:id="rId8"/>
    <p:sldId id="338" r:id="rId9"/>
    <p:sldId id="337" r:id="rId10"/>
    <p:sldId id="339" r:id="rId11"/>
    <p:sldId id="340" r:id="rId12"/>
    <p:sldId id="335" r:id="rId13"/>
    <p:sldId id="342" r:id="rId14"/>
    <p:sldId id="341" r:id="rId15"/>
    <p:sldId id="343" r:id="rId16"/>
    <p:sldId id="33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20E"/>
    <a:srgbClr val="9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D3D4C-5B6D-104B-BD00-3D8951D1AD32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4DF4E-E135-DA4F-ABD3-8CD749BFA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91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72447-D5F6-4516-A78C-5F94162B60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8CD15-7E8E-4DF1-89B7-B8E9F85C8FE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5445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Our Vision</a:t>
            </a:r>
            <a:r>
              <a:rPr lang="en-NZ" baseline="0" dirty="0"/>
              <a:t> : New Zealand’s most inspirational, innovative, exciting and fun sport</a:t>
            </a:r>
          </a:p>
          <a:p>
            <a:endParaRPr lang="en-NZ" baseline="0" dirty="0"/>
          </a:p>
          <a:p>
            <a:r>
              <a:rPr lang="en-NZ" baseline="0" dirty="0"/>
              <a:t>Our Mission : To lead and support the growth and success of competitive snow sports in New Zealand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54700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16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organisation trying to do good things – majority of income is tagged toward events</a:t>
            </a:r>
            <a:r>
              <a:rPr lang="en-US" baseline="0" dirty="0"/>
              <a:t>, equipment or programmes (outcomes)</a:t>
            </a:r>
            <a:endParaRPr lang="en-US" dirty="0"/>
          </a:p>
          <a:p>
            <a:endParaRPr lang="en-US" dirty="0"/>
          </a:p>
          <a:p>
            <a:r>
              <a:rPr lang="en-US" dirty="0"/>
              <a:t>Snow sports in NZL reliant</a:t>
            </a:r>
            <a:r>
              <a:rPr lang="en-US" baseline="0" dirty="0"/>
              <a:t> on commercial operators (ski areas)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3201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Riglets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Auckland (</a:t>
            </a:r>
            <a:r>
              <a:rPr lang="en-US" dirty="0" err="1">
                <a:sym typeface="Wingdings"/>
              </a:rPr>
              <a:t>Snowplanet</a:t>
            </a:r>
            <a:r>
              <a:rPr lang="en-US" dirty="0">
                <a:sym typeface="Wingdings"/>
              </a:rPr>
              <a:t>, Sport Nth </a:t>
            </a:r>
            <a:r>
              <a:rPr lang="en-US" dirty="0" err="1">
                <a:sym typeface="Wingdings"/>
              </a:rPr>
              <a:t>Harbour</a:t>
            </a:r>
            <a:r>
              <a:rPr lang="en-US" dirty="0">
                <a:sym typeface="Wingdings"/>
              </a:rPr>
              <a:t>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FUNdamentals (6000 booklets distributed)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Talent Development and High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674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wait there’s more….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CD15-7E8E-4DF1-89B7-B8E9F85C8FEF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963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AU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AU" dirty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1EE8CA7-D428-42E5-9FF8-7072F42DEB6F}" type="datetimeFigureOut">
              <a:rPr lang="en-NZ" smtClean="0"/>
              <a:t>16/05/2019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009BE65-CA9D-4D3B-9522-F1DD65B7AF22}" type="slidenum">
              <a:rPr lang="en-NZ" smtClean="0"/>
              <a:t>‹#›</a:t>
            </a:fld>
            <a:endParaRPr lang="en-N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.govt.nz/worksaf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od.org.nz/healthandsafety" TargetMode="External"/><Relationship Id="rId4" Type="http://schemas.openxmlformats.org/officeDocument/2006/relationships/hyperlink" Target="http://www.sportnz.org.nz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-44876"/>
            <a:ext cx="10405241" cy="69028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021288"/>
            <a:ext cx="5760640" cy="648072"/>
          </a:xfrm>
        </p:spPr>
        <p:txBody>
          <a:bodyPr>
            <a:noAutofit/>
          </a:bodyPr>
          <a:lstStyle/>
          <a:p>
            <a:pPr algn="ctr"/>
            <a:r>
              <a:rPr lang="en-NZ" sz="2400" b="0" dirty="0">
                <a:latin typeface="Helvetica"/>
                <a:cs typeface="Helvetica"/>
              </a:rPr>
              <a:t>Health and Safety Update 2016</a:t>
            </a:r>
          </a:p>
        </p:txBody>
      </p:sp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3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408"/>
            <a:ext cx="9180512" cy="5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92696"/>
            <a:ext cx="5156702" cy="4320480"/>
          </a:xfrm>
          <a:prstGeom prst="rect">
            <a:avLst/>
          </a:prstGeom>
        </p:spPr>
      </p:pic>
      <p:pic>
        <p:nvPicPr>
          <p:cNvPr id="6" name="Picture 5" descr="Willis_Feasey_Alpine_Nationals_2015_Photos_Ben_Read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28701"/>
            <a:ext cx="2880320" cy="44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9392"/>
            <a:ext cx="9144000" cy="5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4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" y="-27384"/>
            <a:ext cx="914812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4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548640"/>
          </a:xfrm>
        </p:spPr>
        <p:txBody>
          <a:bodyPr/>
          <a:lstStyle/>
          <a:p>
            <a:pPr algn="ctr"/>
            <a:r>
              <a:rPr lang="en-NZ" dirty="0"/>
              <a:t>Places to go for more information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31640" y="1196752"/>
            <a:ext cx="7416824" cy="4248472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 err="1">
                <a:latin typeface="Helvetica"/>
                <a:cs typeface="Helvetica"/>
              </a:rPr>
              <a:t>WorkSafe</a:t>
            </a:r>
            <a:r>
              <a:rPr lang="en-US" sz="3200" b="0" dirty="0">
                <a:latin typeface="Helvetica"/>
                <a:cs typeface="Helvetica"/>
              </a:rPr>
              <a:t> NZ   </a:t>
            </a:r>
            <a:r>
              <a:rPr lang="en-US" sz="3200" b="0" i="1" dirty="0">
                <a:latin typeface="Helvetica"/>
                <a:cs typeface="Helvetica"/>
                <a:hlinkClick r:id="rId3"/>
              </a:rPr>
              <a:t>www.business.govt.nz/worksafe</a:t>
            </a:r>
            <a:r>
              <a:rPr lang="en-US" sz="3200" b="0" i="1" dirty="0">
                <a:latin typeface="Helvetica"/>
                <a:cs typeface="Helvetica"/>
              </a:rPr>
              <a:t> 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dirty="0">
              <a:latin typeface="Helvetica"/>
              <a:cs typeface="Helvetica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Sport NZ   </a:t>
            </a:r>
            <a:r>
              <a:rPr lang="en-US" sz="3200" b="0" i="1" dirty="0">
                <a:latin typeface="Helvetica"/>
                <a:cs typeface="Helvetica"/>
                <a:hlinkClick r:id="rId4"/>
              </a:rPr>
              <a:t>www.sportnz.org.nz</a:t>
            </a:r>
            <a:r>
              <a:rPr lang="en-US" sz="3200" b="0" i="1" dirty="0">
                <a:latin typeface="Helvetica"/>
                <a:cs typeface="Helvetica"/>
              </a:rPr>
              <a:t> 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i="1" dirty="0">
              <a:latin typeface="Helvetica"/>
              <a:cs typeface="Helvetica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Institute of Directors  </a:t>
            </a:r>
            <a:r>
              <a:rPr lang="en-US" sz="3200" b="0" dirty="0">
                <a:latin typeface="Helvetica"/>
                <a:cs typeface="Helvetica"/>
                <a:hlinkClick r:id="rId5"/>
              </a:rPr>
              <a:t>www.iod.org.nz/healthandsafety</a:t>
            </a:r>
            <a:r>
              <a:rPr lang="en-US" sz="3200" b="0" dirty="0">
                <a:latin typeface="Helvetica"/>
                <a:cs typeface="Helvetica"/>
              </a:rPr>
              <a:t> 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dirty="0">
              <a:latin typeface="Helvetica"/>
              <a:cs typeface="Helvetica"/>
            </a:endParaRPr>
          </a:p>
          <a:p>
            <a:pPr marL="0" indent="0"/>
            <a:endParaRPr lang="en-US" altLang="en-US" sz="2400" b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476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548640"/>
          </a:xfrm>
        </p:spPr>
        <p:txBody>
          <a:bodyPr/>
          <a:lstStyle/>
          <a:p>
            <a:pPr algn="ctr"/>
            <a:r>
              <a:rPr lang="en-NZ" dirty="0"/>
              <a:t>aim is to keep staff and athletes safe</a:t>
            </a:r>
          </a:p>
        </p:txBody>
      </p:sp>
      <p:pic>
        <p:nvPicPr>
          <p:cNvPr id="6" name="Picture 5" descr="Eden_McKay_Alpine_Nationals_2015_Photos_Ben_Read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4262874" cy="2664296"/>
          </a:xfrm>
          <a:prstGeom prst="rect">
            <a:avLst/>
          </a:prstGeom>
        </p:spPr>
      </p:pic>
      <p:pic>
        <p:nvPicPr>
          <p:cNvPr id="7" name="Picture 6" descr="Robinson 2016 Topolin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0119"/>
            <a:ext cx="4248472" cy="2832882"/>
          </a:xfrm>
          <a:prstGeom prst="rect">
            <a:avLst/>
          </a:prstGeom>
        </p:spPr>
      </p:pic>
      <p:pic>
        <p:nvPicPr>
          <p:cNvPr id="3" name="Picture 2" descr="Willis_Feasey_Alpine_Nationals_2015_Photos_Ben_Read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816424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268760"/>
            <a:ext cx="7416824" cy="4248472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Came into force on 4</a:t>
            </a:r>
            <a:r>
              <a:rPr lang="en-US" sz="3200" b="0" baseline="30000" dirty="0">
                <a:latin typeface="Helvetica"/>
                <a:cs typeface="Helvetica"/>
              </a:rPr>
              <a:t>th</a:t>
            </a:r>
            <a:r>
              <a:rPr lang="en-US" sz="3200" b="0" dirty="0">
                <a:latin typeface="Helvetica"/>
                <a:cs typeface="Helvetica"/>
              </a:rPr>
              <a:t> April 2016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dirty="0">
              <a:latin typeface="Helvetica"/>
              <a:cs typeface="Helvetica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Aim is to decrease </a:t>
            </a:r>
            <a:r>
              <a:rPr lang="en-US" sz="3200" i="1" dirty="0">
                <a:latin typeface="Helvetica"/>
                <a:cs typeface="Helvetica"/>
              </a:rPr>
              <a:t>preventable deaths</a:t>
            </a:r>
            <a:r>
              <a:rPr lang="en-US" sz="3200" b="0" dirty="0">
                <a:latin typeface="Helvetica"/>
                <a:cs typeface="Helvetica"/>
              </a:rPr>
              <a:t> </a:t>
            </a:r>
            <a:r>
              <a:rPr lang="en-US" sz="3200" i="1" dirty="0">
                <a:latin typeface="Helvetica"/>
                <a:cs typeface="Helvetica"/>
              </a:rPr>
              <a:t>(1) </a:t>
            </a:r>
            <a:r>
              <a:rPr lang="en-US" sz="3200" b="0" dirty="0">
                <a:latin typeface="Helvetica"/>
                <a:cs typeface="Helvetica"/>
              </a:rPr>
              <a:t>&amp; </a:t>
            </a:r>
            <a:r>
              <a:rPr lang="en-US" sz="3200" i="1" dirty="0">
                <a:latin typeface="Helvetica"/>
                <a:cs typeface="Helvetica"/>
              </a:rPr>
              <a:t>work-related illnesses (15)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dirty="0">
              <a:latin typeface="Helvetica"/>
              <a:cs typeface="Helvetica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Primarily aimed at </a:t>
            </a:r>
            <a:r>
              <a:rPr lang="en-US" sz="3200" i="1" dirty="0">
                <a:latin typeface="Helvetica"/>
                <a:cs typeface="Helvetica"/>
              </a:rPr>
              <a:t>death industries</a:t>
            </a:r>
            <a:r>
              <a:rPr lang="en-US" sz="3200" b="0" dirty="0">
                <a:latin typeface="Helvetica"/>
                <a:cs typeface="Helvetica"/>
              </a:rPr>
              <a:t> (construction, farming, forestry, fishing and mining) </a:t>
            </a:r>
          </a:p>
          <a:p>
            <a:pPr marL="0" indent="0">
              <a:buClr>
                <a:schemeClr val="accent2"/>
              </a:buClr>
            </a:pPr>
            <a:r>
              <a:rPr lang="en-US" sz="3200" b="0" i="1" dirty="0">
                <a:latin typeface="Helvetica"/>
                <a:cs typeface="Helvetica"/>
              </a:rPr>
              <a:t>		</a:t>
            </a:r>
            <a:r>
              <a:rPr lang="en-US" sz="3200" b="1" i="1" dirty="0">
                <a:latin typeface="Helvetica"/>
                <a:cs typeface="Helvetica"/>
              </a:rPr>
              <a:t>BUT</a:t>
            </a:r>
            <a:r>
              <a:rPr lang="en-US" sz="3200" b="0" dirty="0">
                <a:latin typeface="Helvetica"/>
                <a:cs typeface="Helvetica"/>
              </a:rPr>
              <a:t> 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Applies to all industries and workplaces defined as a </a:t>
            </a:r>
            <a:r>
              <a:rPr lang="en-US" sz="3200" i="1" dirty="0">
                <a:latin typeface="Helvetica"/>
                <a:cs typeface="Helvetica"/>
              </a:rPr>
              <a:t>PCBU</a:t>
            </a:r>
            <a:r>
              <a:rPr lang="en-US" sz="3200" b="0" dirty="0">
                <a:latin typeface="Helvetica"/>
                <a:cs typeface="Helvetica"/>
              </a:rPr>
              <a:t> (person conducting a business or undertaking)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endParaRPr lang="en-US" sz="3200" b="0" dirty="0">
              <a:latin typeface="Helvetica"/>
              <a:cs typeface="Helvetica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q"/>
            </a:pPr>
            <a:r>
              <a:rPr lang="en-US" sz="3200" b="0" dirty="0">
                <a:latin typeface="Helvetica"/>
                <a:cs typeface="Helvetica"/>
              </a:rPr>
              <a:t>Liability resides with Directors and Officers (e.g. CEO)  deliberate attempt to change H&amp;S culture</a:t>
            </a:r>
          </a:p>
          <a:p>
            <a:pPr marL="0" indent="0"/>
            <a:endParaRPr lang="en-US" altLang="en-US" sz="2400" b="0" dirty="0">
              <a:latin typeface="Helvetica"/>
              <a:cs typeface="Helvetica"/>
            </a:endParaRPr>
          </a:p>
        </p:txBody>
      </p:sp>
      <p:pic>
        <p:nvPicPr>
          <p:cNvPr id="7" name="Picture 6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en-NZ" dirty="0"/>
              <a:t>Health and safety at work act (2015)</a:t>
            </a:r>
          </a:p>
        </p:txBody>
      </p:sp>
    </p:spTree>
    <p:extLst>
      <p:ext uri="{BB962C8B-B14F-4D97-AF65-F5344CB8AC3E}">
        <p14:creationId xmlns:p14="http://schemas.microsoft.com/office/powerpoint/2010/main" val="90510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67" y="5647914"/>
            <a:ext cx="2047520" cy="1165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-27384"/>
            <a:ext cx="926112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248"/>
            <a:ext cx="2047520" cy="1165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74" y="-27384"/>
            <a:ext cx="9167973" cy="69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67" y="5647914"/>
            <a:ext cx="2047520" cy="1165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9432"/>
            <a:ext cx="9180512" cy="58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3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7424"/>
            <a:ext cx="9144000" cy="56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4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52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-316384"/>
            <a:ext cx="9118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 Sports NZ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3649"/>
            <a:ext cx="2047520" cy="1165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5416"/>
            <a:ext cx="9144000" cy="56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5960</TotalTime>
  <Words>266</Words>
  <Application>Microsoft Office PowerPoint</Application>
  <PresentationFormat>On-screen Show (4:3)</PresentationFormat>
  <Paragraphs>58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Franklin Gothic Book</vt:lpstr>
      <vt:lpstr>Franklin Gothic Medium</vt:lpstr>
      <vt:lpstr>Helvetica</vt:lpstr>
      <vt:lpstr>Wingdings</vt:lpstr>
      <vt:lpstr>Angles</vt:lpstr>
      <vt:lpstr>PowerPoint Presentation</vt:lpstr>
      <vt:lpstr>Health and safety at work act (2015)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Places to go for more information</vt:lpstr>
      <vt:lpstr>aim is to keep staff and athletes safe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</dc:creator>
  <cp:lastModifiedBy>Hannah Hazeldine</cp:lastModifiedBy>
  <cp:revision>298</cp:revision>
  <cp:lastPrinted>2016-02-14T00:42:18Z</cp:lastPrinted>
  <dcterms:created xsi:type="dcterms:W3CDTF">2014-01-22T02:50:24Z</dcterms:created>
  <dcterms:modified xsi:type="dcterms:W3CDTF">2019-05-16T02:08:09Z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862406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D6.0.4</vt:lpwstr>
  </property>
</Properties>
</file>